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  <p:sldMasterId id="2147483666" r:id="rId3"/>
  </p:sldMasterIdLst>
  <p:notesMasterIdLst>
    <p:notesMasterId r:id="rId16"/>
  </p:notesMasterIdLst>
  <p:sldIdLst>
    <p:sldId id="294" r:id="rId4"/>
    <p:sldId id="345" r:id="rId5"/>
    <p:sldId id="399" r:id="rId6"/>
    <p:sldId id="365" r:id="rId7"/>
    <p:sldId id="354" r:id="rId8"/>
    <p:sldId id="357" r:id="rId9"/>
    <p:sldId id="400" r:id="rId10"/>
    <p:sldId id="403" r:id="rId11"/>
    <p:sldId id="402" r:id="rId12"/>
    <p:sldId id="404" r:id="rId13"/>
    <p:sldId id="405" r:id="rId14"/>
    <p:sldId id="39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F00"/>
    <a:srgbClr val="0432FF"/>
    <a:srgbClr val="FFFFFF"/>
    <a:srgbClr val="005400"/>
    <a:srgbClr val="941100"/>
    <a:srgbClr val="008F00"/>
    <a:srgbClr val="190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93"/>
    <p:restoredTop sz="95701"/>
  </p:normalViewPr>
  <p:slideViewPr>
    <p:cSldViewPr snapToGrid="0" snapToObjects="1" showGuides="1">
      <p:cViewPr varScale="1">
        <p:scale>
          <a:sx n="109" d="100"/>
          <a:sy n="109" d="100"/>
        </p:scale>
        <p:origin x="630" y="5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32C74-E9BE-8845-AA1F-275C58478BD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0A490-7766-E549-A9C6-D9A35B8B0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7" y="1332224"/>
            <a:ext cx="8312727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5000" b="0" i="0" baseline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2" y="6092265"/>
            <a:ext cx="2939921" cy="521599"/>
          </a:xfrm>
          <a:prstGeom prst="rect">
            <a:avLst/>
          </a:prstGeom>
        </p:spPr>
      </p:pic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32224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3915" y="5945854"/>
            <a:ext cx="1371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72221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71" y="6130325"/>
            <a:ext cx="2939921" cy="5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accent5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3915" y="5945854"/>
            <a:ext cx="1371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3180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79" y="6207786"/>
            <a:ext cx="2939921" cy="5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7" y="1332224"/>
            <a:ext cx="8312727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5000" b="0" i="0" baseline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991231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068"/>
            <a:ext cx="9144000" cy="9526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4800" b="1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2795" y="2120734"/>
            <a:ext cx="8325375" cy="4446318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Grande" charset="0"/>
              <a:buChar char="•"/>
              <a:defRPr sz="3200" b="0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40080">
              <a:defRPr sz="2800" b="0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600" b="0" i="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5637" y="1379988"/>
            <a:ext cx="8312727" cy="5472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sz="3600" b="0" i="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2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90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1.jp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2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 txBox="1">
            <a:spLocks/>
          </p:cNvSpPr>
          <p:nvPr/>
        </p:nvSpPr>
        <p:spPr>
          <a:xfrm>
            <a:off x="-461213" y="457573"/>
            <a:ext cx="10058400" cy="1717566"/>
          </a:xfrm>
          <a:prstGeom prst="rect">
            <a:avLst/>
          </a:prstGeom>
          <a:solidFill>
            <a:srgbClr val="190037"/>
          </a:solidFill>
          <a:ln w="76200">
            <a:solidFill>
              <a:srgbClr val="E8D3A2">
                <a:lumMod val="50000"/>
              </a:srgbClr>
            </a:solidFill>
          </a:ln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3600" b="0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4400" b="1" dirty="0">
                <a:solidFill>
                  <a:schemeClr val="bg2"/>
                </a:solidFill>
              </a:rPr>
              <a:t>Predictive dynamical models for intermittent contact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4808256" y="6099686"/>
            <a:ext cx="4335744" cy="6403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5000" b="0" i="0" kern="1200" baseline="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BioRobotics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Lab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http://brl.ee.washington.edu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3527231" y="2482808"/>
            <a:ext cx="5285822" cy="33528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5000" b="0" i="0" kern="1200" baseline="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</a:pPr>
            <a:r>
              <a:rPr lang="en-US" sz="4800" b="1" dirty="0">
                <a:solidFill>
                  <a:srgbClr val="33006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Sam Burden</a:t>
            </a:r>
            <a:endParaRPr lang="en-US" sz="3200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Assistant Professor</a:t>
            </a:r>
          </a:p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Electrical Engineering</a:t>
            </a:r>
          </a:p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University of Washington</a:t>
            </a:r>
          </a:p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Seattle, WA USA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faculty.uw.edu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sburden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6" name="Picture 15" descr="uw_s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0" y="2670819"/>
            <a:ext cx="3049004" cy="304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1"/>
          <p:cNvSpPr txBox="1">
            <a:spLocks/>
          </p:cNvSpPr>
          <p:nvPr/>
        </p:nvSpPr>
        <p:spPr>
          <a:xfrm>
            <a:off x="1" y="6099686"/>
            <a:ext cx="5088264" cy="6403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5000" b="0" i="0" kern="1200" baseline="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</a:pPr>
            <a:r>
              <a:rPr lang="en-US" sz="3200" dirty="0">
                <a:solidFill>
                  <a:srgbClr val="33006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AMP Lab</a:t>
            </a:r>
          </a:p>
          <a:p>
            <a:pPr lvl="0" algn="ctr">
              <a:spcBef>
                <a:spcPts val="0"/>
              </a:spcBef>
            </a:pPr>
            <a:r>
              <a:rPr lang="en-US" sz="2400" dirty="0">
                <a:solidFill>
                  <a:srgbClr val="33006F">
                    <a:lumMod val="50000"/>
                  </a:srgbClr>
                </a:solidFill>
                <a:latin typeface="Calibri" charset="0"/>
                <a:ea typeface="Calibri" charset="0"/>
                <a:cs typeface="Calibri" charset="0"/>
              </a:rPr>
              <a:t>http://depts.washington.edu/amplify</a:t>
            </a:r>
          </a:p>
        </p:txBody>
      </p:sp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5154" y="107576"/>
            <a:ext cx="8702046" cy="2850777"/>
          </a:xfrm>
          <a:prstGeom prst="rect">
            <a:avLst/>
          </a:prstGeom>
          <a:solidFill>
            <a:schemeClr val="tx2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0076"/>
            <a:ext cx="8312726" cy="2482888"/>
          </a:xfrm>
          <a:prstGeom prst="rect">
            <a:avLst/>
          </a:prstGeo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-461213" y="3044715"/>
            <a:ext cx="10058400" cy="1799280"/>
          </a:xfrm>
          <a:prstGeom prst="rect">
            <a:avLst/>
          </a:prstGeom>
          <a:solidFill>
            <a:srgbClr val="190037"/>
          </a:solidFill>
          <a:ln w="76200">
            <a:solidFill>
              <a:schemeClr val="tx1">
                <a:lumMod val="50000"/>
              </a:schemeClr>
            </a:solidFill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when limbs are compliant, final state varies </a:t>
            </a:r>
            <a:r>
              <a:rPr lang="en-US" sz="3600" b="1" dirty="0">
                <a:solidFill>
                  <a:schemeClr val="tx2"/>
                </a:solidFill>
              </a:rPr>
              <a:t>differentiably</a:t>
            </a:r>
            <a:r>
              <a:rPr lang="en-US" sz="3600" dirty="0">
                <a:solidFill>
                  <a:schemeClr val="tx2"/>
                </a:solidFill>
              </a:rPr>
              <a:t> with respect to initial conditions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when contact mode sequence varies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663" y="5359522"/>
            <a:ext cx="195460" cy="1531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4" r="-218"/>
          <a:stretch/>
        </p:blipFill>
        <p:spPr>
          <a:xfrm>
            <a:off x="6091517" y="5019384"/>
            <a:ext cx="3079377" cy="183861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-293482" y="5175085"/>
            <a:ext cx="6456605" cy="5444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330" lvl="1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— scalable (gradient-based) algorithms for learning or control </a:t>
            </a:r>
            <a:r>
              <a:rPr lang="en-US" b="1" dirty="0">
                <a:solidFill>
                  <a:schemeClr val="tx2"/>
                </a:solidFill>
              </a:rPr>
              <a:t>can</a:t>
            </a:r>
            <a:r>
              <a:rPr lang="en-US" dirty="0">
                <a:solidFill>
                  <a:schemeClr val="tx2"/>
                </a:solidFill>
              </a:rPr>
              <a:t> change contact mode sequence</a:t>
            </a:r>
          </a:p>
        </p:txBody>
      </p:sp>
    </p:spTree>
    <p:extLst>
      <p:ext uri="{BB962C8B-B14F-4D97-AF65-F5344CB8AC3E}">
        <p14:creationId xmlns:p14="http://schemas.microsoft.com/office/powerpoint/2010/main" val="960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3229" cy="1476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6604"/>
            <a:ext cx="1944215" cy="35676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14" y="5429523"/>
            <a:ext cx="4124150" cy="1428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236" y="0"/>
            <a:ext cx="5035763" cy="1069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236" y="1069845"/>
            <a:ext cx="5002996" cy="104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6581" y="2193242"/>
            <a:ext cx="4562475" cy="1076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6581" y="3269567"/>
            <a:ext cx="4967419" cy="3625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53606"/>
          <a:stretch/>
        </p:blipFill>
        <p:spPr>
          <a:xfrm>
            <a:off x="1987940" y="2193242"/>
            <a:ext cx="2120296" cy="32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5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98" y="1784716"/>
            <a:ext cx="685801" cy="685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98" y="3154936"/>
            <a:ext cx="685801" cy="685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98" y="3840735"/>
            <a:ext cx="685801" cy="691285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559401" y="3163660"/>
            <a:ext cx="2551276" cy="673686"/>
          </a:xfrm>
          <a:prstGeom prst="rect">
            <a:avLst/>
          </a:prstGeom>
        </p:spPr>
        <p:txBody>
          <a:bodyPr/>
          <a:lstStyle/>
          <a:p>
            <a:pPr marL="57150" indent="0">
              <a:buNone/>
            </a:pPr>
            <a:r>
              <a:rPr lang="en-US" sz="2800" dirty="0">
                <a:solidFill>
                  <a:schemeClr val="tx2"/>
                </a:solidFill>
              </a:rPr>
              <a:t>Aaron Johnson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559401" y="3846070"/>
            <a:ext cx="2551276" cy="677780"/>
          </a:xfrm>
          <a:prstGeom prst="rect">
            <a:avLst/>
          </a:prstGeom>
        </p:spPr>
        <p:txBody>
          <a:bodyPr/>
          <a:lstStyle/>
          <a:p>
            <a:pPr marL="57150" indent="0">
              <a:buNone/>
            </a:pPr>
            <a:r>
              <a:rPr lang="en-US" sz="2800" dirty="0">
                <a:solidFill>
                  <a:schemeClr val="tx2"/>
                </a:solidFill>
              </a:rPr>
              <a:t>Dan </a:t>
            </a:r>
            <a:r>
              <a:rPr lang="en-US" sz="2800" dirty="0" err="1">
                <a:solidFill>
                  <a:schemeClr val="tx2"/>
                </a:solidFill>
              </a:rPr>
              <a:t>Koditschek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559401" y="1784823"/>
            <a:ext cx="2551276" cy="659461"/>
          </a:xfrm>
          <a:prstGeom prst="rect">
            <a:avLst/>
          </a:prstGeom>
        </p:spPr>
        <p:txBody>
          <a:bodyPr/>
          <a:lstStyle/>
          <a:p>
            <a:pPr marL="57150" indent="0">
              <a:buNone/>
            </a:pPr>
            <a:r>
              <a:rPr lang="en-US" sz="2800" dirty="0">
                <a:solidFill>
                  <a:schemeClr val="tx2"/>
                </a:solidFill>
              </a:rPr>
              <a:t>Shankar </a:t>
            </a:r>
            <a:r>
              <a:rPr lang="en-US" sz="2800" dirty="0" err="1">
                <a:solidFill>
                  <a:schemeClr val="tx2"/>
                </a:solidFill>
              </a:rPr>
              <a:t>Sastry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87" y="1787129"/>
            <a:ext cx="685801" cy="68580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89" y="3837527"/>
            <a:ext cx="699796" cy="685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98" y="2465684"/>
            <a:ext cx="685801" cy="685801"/>
          </a:xfrm>
          <a:prstGeom prst="rect">
            <a:avLst/>
          </a:prstGeom>
        </p:spPr>
      </p:pic>
      <p:sp>
        <p:nvSpPr>
          <p:cNvPr id="5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559401" y="2473971"/>
            <a:ext cx="2551276" cy="677780"/>
          </a:xfrm>
          <a:prstGeom prst="rect">
            <a:avLst/>
          </a:prstGeom>
        </p:spPr>
        <p:txBody>
          <a:bodyPr/>
          <a:lstStyle/>
          <a:p>
            <a:pPr marL="57150" indent="0">
              <a:buNone/>
            </a:pPr>
            <a:r>
              <a:rPr lang="en-US" sz="2800" dirty="0" err="1">
                <a:solidFill>
                  <a:schemeClr val="tx2"/>
                </a:solidFill>
              </a:rPr>
              <a:t>Shai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Revzen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87" y="2473219"/>
            <a:ext cx="685801" cy="660059"/>
          </a:xfrm>
          <a:prstGeom prst="rect">
            <a:avLst/>
          </a:prstGeom>
        </p:spPr>
      </p:pic>
      <p:sp>
        <p:nvSpPr>
          <p:cNvPr id="47" name="Text Placeholder 1"/>
          <p:cNvSpPr txBox="1">
            <a:spLocks/>
          </p:cNvSpPr>
          <p:nvPr/>
        </p:nvSpPr>
        <p:spPr>
          <a:xfrm>
            <a:off x="0" y="1664139"/>
            <a:ext cx="4886325" cy="899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5000" b="0" i="0" kern="1200" baseline="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sburden@uw.edu</a:t>
            </a:r>
          </a:p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28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faculty.uw.edu</a:t>
            </a:r>
            <a:r>
              <a:rPr lang="en-US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28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sburden</a:t>
            </a:r>
            <a:endParaRPr lang="en-US" sz="28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3384" y="842790"/>
            <a:ext cx="4241795" cy="7873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</a:rPr>
              <a:t>thank you!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8" y="5714050"/>
            <a:ext cx="1511405" cy="965967"/>
          </a:xfrm>
          <a:prstGeom prst="rect">
            <a:avLst/>
          </a:prstGeom>
        </p:spPr>
      </p:pic>
      <p:sp>
        <p:nvSpPr>
          <p:cNvPr id="61" name="Text Placeholder 1"/>
          <p:cNvSpPr txBox="1">
            <a:spLocks/>
          </p:cNvSpPr>
          <p:nvPr/>
        </p:nvSpPr>
        <p:spPr>
          <a:xfrm>
            <a:off x="1582080" y="5747063"/>
            <a:ext cx="7528597" cy="899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5000" b="0" i="0" kern="1200" baseline="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ARO YIP </a:t>
            </a:r>
            <a:r>
              <a:rPr lang="pl-PL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#W911NF-16-1-0158:  </a:t>
            </a:r>
            <a:r>
              <a:rPr lang="pl-PL" sz="28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Predictive</a:t>
            </a:r>
            <a:r>
              <a:rPr lang="pl-PL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sz="28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models</a:t>
            </a:r>
            <a:r>
              <a:rPr lang="pl-PL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pl-PL" sz="28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sensorimotor</a:t>
            </a:r>
            <a:r>
              <a:rPr lang="pl-PL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sz="28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control</a:t>
            </a:r>
            <a:r>
              <a:rPr lang="pl-PL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pl-PL" sz="28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legged</a:t>
            </a:r>
            <a:r>
              <a:rPr lang="pl-PL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sz="28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locomotion</a:t>
            </a:r>
            <a:endParaRPr lang="en-US" sz="28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868882" y="842790"/>
            <a:ext cx="4241795" cy="7873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</a:rPr>
              <a:t>collaborators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87" y="3164993"/>
            <a:ext cx="685800" cy="685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7600" y="4527176"/>
            <a:ext cx="685801" cy="685801"/>
          </a:xfrm>
          <a:prstGeom prst="rect">
            <a:avLst/>
          </a:prstGeom>
        </p:spPr>
      </p:pic>
      <p:sp>
        <p:nvSpPr>
          <p:cNvPr id="20" name="Text Placeholder 2"/>
          <p:cNvSpPr txBox="1">
            <a:spLocks/>
          </p:cNvSpPr>
          <p:nvPr/>
        </p:nvSpPr>
        <p:spPr>
          <a:xfrm>
            <a:off x="6552403" y="4527283"/>
            <a:ext cx="2551276" cy="6594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Font typeface="Arial"/>
              <a:buNone/>
            </a:pPr>
            <a:r>
              <a:rPr lang="en-US" sz="2800" dirty="0">
                <a:solidFill>
                  <a:schemeClr val="tx2"/>
                </a:solidFill>
              </a:rPr>
              <a:t>Andrew Pace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5789" y="4529589"/>
            <a:ext cx="68580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0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339702" y="6174941"/>
            <a:ext cx="7804298" cy="683059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Johnson, Burden, </a:t>
            </a:r>
            <a:r>
              <a:rPr lang="en-US" sz="1600" dirty="0" err="1">
                <a:solidFill>
                  <a:schemeClr val="tx2"/>
                </a:solidFill>
              </a:rPr>
              <a:t>Koditschek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i="1" dirty="0">
                <a:solidFill>
                  <a:schemeClr val="tx2"/>
                </a:solidFill>
              </a:rPr>
              <a:t>IJRR</a:t>
            </a:r>
            <a:r>
              <a:rPr lang="en-US" sz="1600" dirty="0">
                <a:solidFill>
                  <a:schemeClr val="tx2"/>
                </a:solidFill>
              </a:rPr>
              <a:t> 2016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chemeClr val="tx2"/>
                </a:solidFill>
              </a:rPr>
              <a:t>A hybrid systems model for simple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chemeClr val="tx2"/>
                </a:solidFill>
              </a:rPr>
              <a:t>manipulation and self-manipulation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4943"/>
            <a:ext cx="685800" cy="685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" y="6174941"/>
            <a:ext cx="689429" cy="6949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4"/>
          <a:stretch/>
        </p:blipFill>
        <p:spPr>
          <a:xfrm>
            <a:off x="0" y="-1096486"/>
            <a:ext cx="9144000" cy="3300159"/>
          </a:xfrm>
          <a:prstGeom prst="rect">
            <a:avLst/>
          </a:prstGeom>
        </p:spPr>
      </p:pic>
      <p:sp>
        <p:nvSpPr>
          <p:cNvPr id="31" name="Text Placeholder 2"/>
          <p:cNvSpPr txBox="1">
            <a:spLocks/>
          </p:cNvSpPr>
          <p:nvPr/>
        </p:nvSpPr>
        <p:spPr>
          <a:xfrm>
            <a:off x="0" y="2226009"/>
            <a:ext cx="4563292" cy="34002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400">
                <a:solidFill>
                  <a:schemeClr val="tx2"/>
                </a:solidFill>
              </a:rPr>
              <a:t>Muybridge 1887 (reprinted by Dover in 1957)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-461213" y="407883"/>
            <a:ext cx="10058400" cy="1353654"/>
          </a:xfrm>
          <a:prstGeom prst="rect">
            <a:avLst/>
          </a:prstGeom>
          <a:solidFill>
            <a:srgbClr val="190037"/>
          </a:solidFill>
          <a:ln w="76200">
            <a:solidFill>
              <a:schemeClr val="tx1">
                <a:lumMod val="50000"/>
              </a:schemeClr>
            </a:solidFill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600" b="1" dirty="0">
                <a:solidFill>
                  <a:schemeClr val="tx2"/>
                </a:solidFill>
              </a:rPr>
              <a:t>simple models for locomotion and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b="1" dirty="0">
                <a:solidFill>
                  <a:schemeClr val="tx2"/>
                </a:solidFill>
              </a:rPr>
              <a:t>manipulation are piecewise-defined</a:t>
            </a: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-461213" y="4700579"/>
            <a:ext cx="10058400" cy="1230364"/>
          </a:xfrm>
          <a:prstGeom prst="rect">
            <a:avLst/>
          </a:prstGeom>
          <a:solidFill>
            <a:srgbClr val="190037"/>
          </a:solidFill>
          <a:ln w="76200">
            <a:solidFill>
              <a:schemeClr val="tx1">
                <a:lumMod val="50000"/>
              </a:schemeClr>
            </a:solidFill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600" b="1" dirty="0">
                <a:solidFill>
                  <a:schemeClr val="tx2"/>
                </a:solidFill>
              </a:rPr>
              <a:t>Theorem (Ballard): 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trajectories exist uniquely for all forward time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5184516" y="6174941"/>
            <a:ext cx="3959483" cy="683059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/>
              <a:buNone/>
            </a:pPr>
            <a:r>
              <a:rPr lang="en-US" sz="1600" dirty="0">
                <a:solidFill>
                  <a:schemeClr val="tx2"/>
                </a:solidFill>
              </a:rPr>
              <a:t>Ballard </a:t>
            </a:r>
            <a:r>
              <a:rPr lang="en-US" sz="1600" i="1" dirty="0">
                <a:solidFill>
                  <a:schemeClr val="tx2"/>
                </a:solidFill>
              </a:rPr>
              <a:t>Archive Rat. Mech. Anal.</a:t>
            </a:r>
            <a:r>
              <a:rPr lang="en-US" sz="1600" dirty="0">
                <a:solidFill>
                  <a:schemeClr val="tx2"/>
                </a:solidFill>
              </a:rPr>
              <a:t> 2000</a:t>
            </a:r>
          </a:p>
          <a:p>
            <a:pPr marL="0" indent="0" algn="r">
              <a:spcBef>
                <a:spcPts val="0"/>
              </a:spcBef>
              <a:buFont typeface="Arial"/>
              <a:buNone/>
            </a:pPr>
            <a:r>
              <a:rPr lang="en-US" sz="1600" i="1" dirty="0">
                <a:solidFill>
                  <a:schemeClr val="tx2"/>
                </a:solidFill>
              </a:rPr>
              <a:t>Dynamics of Discrete Mechanical Systems with Perfect Unilateral Constraints</a:t>
            </a:r>
          </a:p>
        </p:txBody>
      </p:sp>
      <p:sp>
        <p:nvSpPr>
          <p:cNvPr id="68" name="Text Placeholder 2"/>
          <p:cNvSpPr txBox="1">
            <a:spLocks/>
          </p:cNvSpPr>
          <p:nvPr/>
        </p:nvSpPr>
        <p:spPr>
          <a:xfrm>
            <a:off x="2812825" y="2420722"/>
            <a:ext cx="5946164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r>
              <a:rPr lang="en-US" dirty="0">
                <a:solidFill>
                  <a:schemeClr val="tx2"/>
                </a:solidFill>
              </a:rPr>
              <a:t>limbs in contact with ground</a:t>
            </a:r>
          </a:p>
        </p:txBody>
      </p:sp>
      <p:sp>
        <p:nvSpPr>
          <p:cNvPr id="69" name="Text Placeholder 2"/>
          <p:cNvSpPr txBox="1">
            <a:spLocks/>
          </p:cNvSpPr>
          <p:nvPr/>
        </p:nvSpPr>
        <p:spPr>
          <a:xfrm>
            <a:off x="3197836" y="2948274"/>
            <a:ext cx="5946164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0" name="Text Placeholder 2"/>
          <p:cNvSpPr txBox="1">
            <a:spLocks/>
          </p:cNvSpPr>
          <p:nvPr/>
        </p:nvSpPr>
        <p:spPr>
          <a:xfrm>
            <a:off x="3416967" y="2948583"/>
            <a:ext cx="5727033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r>
              <a:rPr lang="en-US" dirty="0">
                <a:solidFill>
                  <a:schemeClr val="tx2"/>
                </a:solidFill>
              </a:rPr>
              <a:t>ground penetration constraints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86625" y="2547172"/>
            <a:ext cx="4718804" cy="1979077"/>
            <a:chOff x="86625" y="3982211"/>
            <a:chExt cx="4718804" cy="1979077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5"/>
            <a:srcRect b="77679"/>
            <a:stretch/>
          </p:blipFill>
          <p:spPr>
            <a:xfrm>
              <a:off x="86625" y="3982211"/>
              <a:ext cx="4718804" cy="396912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5"/>
            <a:srcRect t="48893" b="24043"/>
            <a:stretch/>
          </p:blipFill>
          <p:spPr>
            <a:xfrm>
              <a:off x="86625" y="4942795"/>
              <a:ext cx="4718804" cy="481265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5"/>
            <a:srcRect t="75465"/>
            <a:stretch/>
          </p:blipFill>
          <p:spPr>
            <a:xfrm>
              <a:off x="86625" y="5525000"/>
              <a:ext cx="4718804" cy="43628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6"/>
            <a:srcRect t="22651" b="52746"/>
            <a:stretch/>
          </p:blipFill>
          <p:spPr>
            <a:xfrm>
              <a:off x="86625" y="4440096"/>
              <a:ext cx="4718804" cy="437513"/>
            </a:xfrm>
            <a:prstGeom prst="rect">
              <a:avLst/>
            </a:prstGeom>
          </p:spPr>
        </p:pic>
      </p:grpSp>
      <p:sp>
        <p:nvSpPr>
          <p:cNvPr id="76" name="Text Placeholder 2"/>
          <p:cNvSpPr txBox="1">
            <a:spLocks/>
          </p:cNvSpPr>
          <p:nvPr/>
        </p:nvSpPr>
        <p:spPr>
          <a:xfrm>
            <a:off x="4794679" y="3422293"/>
            <a:ext cx="4252761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r>
              <a:rPr lang="en-US" dirty="0">
                <a:solidFill>
                  <a:schemeClr val="tx2"/>
                </a:solidFill>
              </a:rPr>
              <a:t>continuous dynamics</a:t>
            </a:r>
          </a:p>
        </p:txBody>
      </p:sp>
      <p:sp>
        <p:nvSpPr>
          <p:cNvPr id="77" name="Text Placeholder 2"/>
          <p:cNvSpPr txBox="1">
            <a:spLocks/>
          </p:cNvSpPr>
          <p:nvPr/>
        </p:nvSpPr>
        <p:spPr>
          <a:xfrm>
            <a:off x="4805429" y="3988956"/>
            <a:ext cx="4252761" cy="5235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0" lvl="1" indent="-514350"/>
            <a:r>
              <a:rPr lang="en-US" dirty="0">
                <a:solidFill>
                  <a:schemeClr val="tx2"/>
                </a:solidFill>
              </a:rPr>
              <a:t>impact dynamics</a:t>
            </a:r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2" grpId="0" build="p" animBg="1"/>
      <p:bldP spid="21" grpId="0" uiExpand="1" build="p" animBg="1"/>
      <p:bldP spid="23" grpId="0" build="p"/>
      <p:bldP spid="68" grpId="0" build="p"/>
      <p:bldP spid="69" grpId="0" build="p"/>
      <p:bldP spid="70" grpId="0" build="p"/>
      <p:bldP spid="76" grpId="0" build="p"/>
      <p:bldP spid="7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p_180x4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90232"/>
            <a:ext cx="2536326" cy="56677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06116" y="113476"/>
            <a:ext cx="4719135" cy="2775090"/>
            <a:chOff x="2264229" y="2148115"/>
            <a:chExt cx="4615542" cy="2714172"/>
          </a:xfrm>
        </p:grpSpPr>
        <p:sp>
          <p:nvSpPr>
            <p:cNvPr id="15" name="Rectangle 14"/>
            <p:cNvSpPr/>
            <p:nvPr/>
          </p:nvSpPr>
          <p:spPr>
            <a:xfrm>
              <a:off x="2264229" y="2148115"/>
              <a:ext cx="4615542" cy="2714172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650" y="2284185"/>
              <a:ext cx="4330700" cy="251460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2686957" y="1562100"/>
            <a:ext cx="6587670" cy="5295900"/>
            <a:chOff x="2686957" y="1562100"/>
            <a:chExt cx="6587670" cy="52959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957" y="1562100"/>
              <a:ext cx="2374900" cy="52959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742" y="2888566"/>
              <a:ext cx="5217885" cy="3969433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4486582" y="4691087"/>
              <a:ext cx="2816951" cy="1529617"/>
              <a:chOff x="1886679" y="929265"/>
              <a:chExt cx="7976254" cy="4764256"/>
            </a:xfrm>
            <a:solidFill>
              <a:schemeClr val="tx2"/>
            </a:solidFill>
          </p:grpSpPr>
          <p:sp>
            <p:nvSpPr>
              <p:cNvPr id="17" name="Curved Right Arrow 16"/>
              <p:cNvSpPr/>
              <p:nvPr/>
            </p:nvSpPr>
            <p:spPr>
              <a:xfrm rot="10800000">
                <a:off x="5975989" y="929265"/>
                <a:ext cx="3886944" cy="4622638"/>
              </a:xfrm>
              <a:prstGeom prst="curvedRightArrow">
                <a:avLst>
                  <a:gd name="adj1" fmla="val 9045"/>
                  <a:gd name="adj2" fmla="val 30217"/>
                  <a:gd name="adj3" fmla="val 29294"/>
                </a:avLst>
              </a:prstGeom>
              <a:grpFill/>
              <a:ln w="38100" cap="flat" cmpd="sng" algn="ctr">
                <a:solidFill>
                  <a:schemeClr val="tx2">
                    <a:lumMod val="9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 w="22225">
                    <a:solidFill>
                      <a:srgbClr val="E8D3A2"/>
                    </a:solidFill>
                    <a:prstDash val="solid"/>
                  </a:ln>
                  <a:solidFill>
                    <a:srgbClr val="E8D3A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8" name="Curved Right Arrow 17"/>
              <p:cNvSpPr/>
              <p:nvPr/>
            </p:nvSpPr>
            <p:spPr>
              <a:xfrm>
                <a:off x="1886679" y="1070889"/>
                <a:ext cx="3536008" cy="4622632"/>
              </a:xfrm>
              <a:prstGeom prst="curvedRightArrow">
                <a:avLst>
                  <a:gd name="adj1" fmla="val 14004"/>
                  <a:gd name="adj2" fmla="val 30217"/>
                  <a:gd name="adj3" fmla="val 29294"/>
                </a:avLst>
              </a:prstGeom>
              <a:grpFill/>
              <a:ln w="38100" cap="flat" cmpd="sng" algn="ctr">
                <a:solidFill>
                  <a:schemeClr val="tx2">
                    <a:lumMod val="9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E8D3A2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5154" y="107576"/>
            <a:ext cx="8702046" cy="2850777"/>
          </a:xfrm>
          <a:prstGeom prst="rect">
            <a:avLst/>
          </a:prstGeom>
          <a:solidFill>
            <a:schemeClr val="tx2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Right Arrow 14"/>
          <p:cNvSpPr/>
          <p:nvPr/>
        </p:nvSpPr>
        <p:spPr>
          <a:xfrm rot="16200000" flipH="1">
            <a:off x="7330531" y="5498666"/>
            <a:ext cx="464723" cy="1183904"/>
          </a:xfrm>
          <a:prstGeom prst="curvedRightArrow">
            <a:avLst>
              <a:gd name="adj1" fmla="val 33166"/>
              <a:gd name="adj2" fmla="val 55480"/>
              <a:gd name="adj3" fmla="val 29294"/>
            </a:avLst>
          </a:prstGeom>
          <a:solidFill>
            <a:schemeClr val="tx2"/>
          </a:solidFill>
          <a:ln w="12700" cap="flat" cmpd="sng" algn="ctr">
            <a:solidFill>
              <a:schemeClr val="tx2">
                <a:lumMod val="9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8D3A2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71" y="4384342"/>
            <a:ext cx="1109290" cy="24736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83" y="5003920"/>
            <a:ext cx="2437217" cy="18540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0076"/>
            <a:ext cx="8312726" cy="2482889"/>
          </a:xfrm>
          <a:prstGeom prst="rect">
            <a:avLst/>
          </a:prstGeo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-461213" y="3044715"/>
            <a:ext cx="10058400" cy="1872842"/>
          </a:xfrm>
          <a:prstGeom prst="rect">
            <a:avLst/>
          </a:prstGeom>
          <a:solidFill>
            <a:srgbClr val="190037"/>
          </a:solidFill>
          <a:ln w="76200">
            <a:solidFill>
              <a:schemeClr val="tx1">
                <a:lumMod val="50000"/>
              </a:schemeClr>
            </a:solidFill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600" b="1" dirty="0">
                <a:solidFill>
                  <a:schemeClr val="tx2"/>
                </a:solidFill>
              </a:rPr>
              <a:t>Theorem (</a:t>
            </a:r>
            <a:r>
              <a:rPr lang="en-US" sz="3600" b="1" dirty="0" err="1">
                <a:solidFill>
                  <a:schemeClr val="tx2"/>
                </a:solidFill>
              </a:rPr>
              <a:t>Aizerman</a:t>
            </a:r>
            <a:r>
              <a:rPr lang="en-US" sz="3600" b="1" dirty="0">
                <a:solidFill>
                  <a:schemeClr val="tx2"/>
                </a:solidFill>
              </a:rPr>
              <a:t> &amp; </a:t>
            </a:r>
            <a:r>
              <a:rPr lang="en-US" sz="3600" b="1" dirty="0" err="1">
                <a:solidFill>
                  <a:schemeClr val="tx2"/>
                </a:solidFill>
              </a:rPr>
              <a:t>Gantmacher</a:t>
            </a:r>
            <a:r>
              <a:rPr lang="en-US" sz="3600" b="1" dirty="0">
                <a:solidFill>
                  <a:schemeClr val="tx2"/>
                </a:solidFill>
              </a:rPr>
              <a:t> et al): 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when contact mode sequence is given,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final state varies </a:t>
            </a:r>
            <a:r>
              <a:rPr lang="en-US" sz="3600" b="1" dirty="0" err="1">
                <a:solidFill>
                  <a:schemeClr val="tx2"/>
                </a:solidFill>
              </a:rPr>
              <a:t>differentiably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w.r.t</a:t>
            </a:r>
            <a:r>
              <a:rPr lang="en-US" sz="3600" dirty="0">
                <a:solidFill>
                  <a:schemeClr val="tx2"/>
                </a:solidFill>
              </a:rPr>
              <a:t>. initial state</a:t>
            </a: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0" y="5184140"/>
            <a:ext cx="6339548" cy="874059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tx2"/>
                </a:solidFill>
              </a:rPr>
              <a:t>Aizerman</a:t>
            </a:r>
            <a:r>
              <a:rPr lang="en-US" sz="1600" dirty="0">
                <a:solidFill>
                  <a:schemeClr val="tx2"/>
                </a:solidFill>
              </a:rPr>
              <a:t> &amp; </a:t>
            </a:r>
            <a:r>
              <a:rPr lang="en-US" sz="1600" dirty="0" err="1">
                <a:solidFill>
                  <a:schemeClr val="tx2"/>
                </a:solidFill>
              </a:rPr>
              <a:t>Gantmacher</a:t>
            </a:r>
            <a:r>
              <a:rPr lang="en-US" sz="1600" dirty="0">
                <a:solidFill>
                  <a:schemeClr val="tx2"/>
                </a:solidFill>
              </a:rPr>
              <a:t> 1958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Quarterly Journal of Mechanics and Applied Mathematics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chemeClr val="tx2"/>
                </a:solidFill>
              </a:rPr>
              <a:t>Determination of Stability by Linear Approximation of a Periodic Solution of a System of Differential Equations with Discontinuous Right-Hand Sides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0" y="5987152"/>
            <a:ext cx="6225988" cy="874059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Grizzle, Abba, </a:t>
            </a:r>
            <a:r>
              <a:rPr lang="en-US" sz="1600" dirty="0" err="1">
                <a:solidFill>
                  <a:schemeClr val="tx2"/>
                </a:solidFill>
              </a:rPr>
              <a:t>Plestan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i="1" dirty="0">
                <a:solidFill>
                  <a:schemeClr val="tx2"/>
                </a:solidFill>
              </a:rPr>
              <a:t>IEEE TAC</a:t>
            </a:r>
            <a:r>
              <a:rPr lang="en-US" sz="1600" dirty="0">
                <a:solidFill>
                  <a:schemeClr val="tx2"/>
                </a:solidFill>
              </a:rPr>
              <a:t> 2002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Di Bernardo, Budd, </a:t>
            </a:r>
            <a:r>
              <a:rPr lang="en-US" sz="1600" dirty="0" err="1">
                <a:solidFill>
                  <a:schemeClr val="tx2"/>
                </a:solidFill>
              </a:rPr>
              <a:t>Kowalczyk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err="1">
                <a:solidFill>
                  <a:schemeClr val="tx2"/>
                </a:solidFill>
              </a:rPr>
              <a:t>Champneys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i="1" dirty="0">
                <a:solidFill>
                  <a:schemeClr val="tx2"/>
                </a:solidFill>
              </a:rPr>
              <a:t>Springer</a:t>
            </a:r>
            <a:r>
              <a:rPr lang="en-US" sz="1600" dirty="0">
                <a:solidFill>
                  <a:schemeClr val="tx2"/>
                </a:solidFill>
              </a:rPr>
              <a:t> 2008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Burden, </a:t>
            </a:r>
            <a:r>
              <a:rPr lang="en-US" sz="1600" dirty="0" err="1">
                <a:solidFill>
                  <a:schemeClr val="tx2"/>
                </a:solidFill>
              </a:rPr>
              <a:t>Revzen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 err="1">
                <a:solidFill>
                  <a:schemeClr val="tx2"/>
                </a:solidFill>
              </a:rPr>
              <a:t>Sastry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i="1" dirty="0">
                <a:solidFill>
                  <a:schemeClr val="tx2"/>
                </a:solidFill>
              </a:rPr>
              <a:t>IEEE TAC</a:t>
            </a:r>
            <a:r>
              <a:rPr lang="en-US" sz="1600" dirty="0">
                <a:solidFill>
                  <a:schemeClr val="tx2"/>
                </a:solidFill>
              </a:rPr>
              <a:t> 2015</a:t>
            </a:r>
            <a:endParaRPr lang="en-US" sz="16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5154" y="107576"/>
            <a:ext cx="8702046" cy="2850777"/>
          </a:xfrm>
          <a:prstGeom prst="rect">
            <a:avLst/>
          </a:prstGeom>
          <a:solidFill>
            <a:schemeClr val="tx2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0076"/>
            <a:ext cx="8312726" cy="2482889"/>
          </a:xfrm>
          <a:prstGeom prst="rect">
            <a:avLst/>
          </a:prstGeo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-461213" y="3044715"/>
            <a:ext cx="10058400" cy="1872842"/>
          </a:xfrm>
          <a:prstGeom prst="rect">
            <a:avLst/>
          </a:prstGeom>
          <a:solidFill>
            <a:srgbClr val="190037"/>
          </a:solidFill>
          <a:ln w="76200">
            <a:solidFill>
              <a:schemeClr val="tx1">
                <a:lumMod val="50000"/>
              </a:schemeClr>
            </a:solidFill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600" b="1" dirty="0">
                <a:solidFill>
                  <a:schemeClr val="tx2"/>
                </a:solidFill>
              </a:rPr>
              <a:t>Theorem (Remy et al): 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for simultaneous impacts, final state generally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varies </a:t>
            </a:r>
            <a:r>
              <a:rPr lang="en-US" sz="3600" b="1" dirty="0">
                <a:solidFill>
                  <a:schemeClr val="tx2"/>
                </a:solidFill>
              </a:rPr>
              <a:t>discontinuously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w.r.t</a:t>
            </a:r>
            <a:r>
              <a:rPr lang="en-US" sz="3600" dirty="0">
                <a:solidFill>
                  <a:schemeClr val="tx2"/>
                </a:solidFill>
              </a:rPr>
              <a:t>. initial state</a:t>
            </a: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0" y="5938692"/>
            <a:ext cx="6225988" cy="874059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Remy, Buffington, </a:t>
            </a:r>
            <a:r>
              <a:rPr lang="en-US" sz="1600" dirty="0" err="1">
                <a:solidFill>
                  <a:schemeClr val="tx2"/>
                </a:solidFill>
              </a:rPr>
              <a:t>Siegwart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chemeClr val="tx2"/>
                </a:solidFill>
              </a:rPr>
              <a:t>International Journal of Robotics Research </a:t>
            </a:r>
            <a:r>
              <a:rPr lang="en-US" sz="1600" dirty="0">
                <a:solidFill>
                  <a:schemeClr val="tx2"/>
                </a:solidFill>
              </a:rPr>
              <a:t>2010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chemeClr val="tx2"/>
                </a:solidFill>
              </a:rPr>
              <a:t>Stability Analysis of Passive Dynamic Walking of Quadrupeds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12"/>
          <a:stretch/>
        </p:blipFill>
        <p:spPr>
          <a:xfrm>
            <a:off x="6104964" y="5019384"/>
            <a:ext cx="3039035" cy="183861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-1" y="5074785"/>
            <a:ext cx="6562165" cy="874059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tx2"/>
                </a:solidFill>
              </a:rPr>
              <a:t>Hürmüzlü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dirty="0" err="1">
                <a:solidFill>
                  <a:schemeClr val="tx2"/>
                </a:solidFill>
              </a:rPr>
              <a:t>Marghitu</a:t>
            </a:r>
            <a:endParaRPr lang="en-US" sz="16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chemeClr val="tx2"/>
                </a:solidFill>
              </a:rPr>
              <a:t>International Journal of Robotics Research </a:t>
            </a:r>
            <a:r>
              <a:rPr lang="en-US" sz="1600" dirty="0">
                <a:solidFill>
                  <a:schemeClr val="tx2"/>
                </a:solidFill>
              </a:rPr>
              <a:t>1994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chemeClr val="tx2"/>
                </a:solidFill>
              </a:rPr>
              <a:t>Rigid Body Collisions of Planar Kinematic Chains With Multiple Contact Points</a:t>
            </a:r>
          </a:p>
        </p:txBody>
      </p:sp>
    </p:spTree>
    <p:extLst>
      <p:ext uri="{BB962C8B-B14F-4D97-AF65-F5344CB8AC3E}">
        <p14:creationId xmlns:p14="http://schemas.microsoft.com/office/powerpoint/2010/main" val="13360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5154" y="107576"/>
            <a:ext cx="8702046" cy="2850777"/>
          </a:xfrm>
          <a:prstGeom prst="rect">
            <a:avLst/>
          </a:prstGeom>
          <a:solidFill>
            <a:schemeClr val="tx2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0076"/>
            <a:ext cx="8312726" cy="2482888"/>
          </a:xfrm>
          <a:prstGeom prst="rect">
            <a:avLst/>
          </a:prstGeo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-461213" y="3044715"/>
            <a:ext cx="10058400" cy="1872842"/>
          </a:xfrm>
          <a:prstGeom prst="rect">
            <a:avLst/>
          </a:prstGeom>
          <a:solidFill>
            <a:srgbClr val="190037"/>
          </a:solidFill>
          <a:ln w="76200">
            <a:solidFill>
              <a:schemeClr val="tx1">
                <a:lumMod val="50000"/>
              </a:schemeClr>
            </a:solidFill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600" b="1" dirty="0">
                <a:solidFill>
                  <a:schemeClr val="tx2"/>
                </a:solidFill>
              </a:rPr>
              <a:t>Theorem (Pace, Burden): 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if constraints are orthogonal (in body frame),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final state varies </a:t>
            </a:r>
            <a:r>
              <a:rPr lang="en-US" sz="3600" b="1" dirty="0" err="1">
                <a:solidFill>
                  <a:schemeClr val="tx2"/>
                </a:solidFill>
              </a:rPr>
              <a:t>differentiably</a:t>
            </a:r>
            <a:r>
              <a:rPr lang="en-US" sz="3600" b="1" dirty="0">
                <a:solidFill>
                  <a:schemeClr val="tx2"/>
                </a:solidFill>
              </a:rPr>
              <a:t>* </a:t>
            </a:r>
            <a:r>
              <a:rPr lang="en-US" sz="3600" dirty="0" err="1">
                <a:solidFill>
                  <a:schemeClr val="tx2"/>
                </a:solidFill>
              </a:rPr>
              <a:t>w.r.t</a:t>
            </a:r>
            <a:r>
              <a:rPr lang="en-US" sz="3600" dirty="0">
                <a:solidFill>
                  <a:schemeClr val="tx2"/>
                </a:solidFill>
              </a:rPr>
              <a:t>. initial state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3618" y="5025154"/>
            <a:ext cx="9110381" cy="5758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330" lvl="1" indent="0">
              <a:buNone/>
            </a:pPr>
            <a:r>
              <a:rPr lang="en-US" dirty="0">
                <a:solidFill>
                  <a:schemeClr val="tx2"/>
                </a:solidFill>
              </a:rPr>
              <a:t>* technically </a:t>
            </a:r>
            <a:r>
              <a:rPr lang="en-US" b="1" dirty="0">
                <a:solidFill>
                  <a:schemeClr val="tx2"/>
                </a:solidFill>
              </a:rPr>
              <a:t>piecewise-</a:t>
            </a:r>
            <a:r>
              <a:rPr lang="en-US" dirty="0" err="1">
                <a:solidFill>
                  <a:schemeClr val="tx2"/>
                </a:solidFill>
              </a:rPr>
              <a:t>differentiably</a:t>
            </a:r>
            <a:r>
              <a:rPr lang="en-US" dirty="0">
                <a:solidFill>
                  <a:schemeClr val="tx2"/>
                </a:solidFill>
              </a:rPr>
              <a:t>; for details, read: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2025502" y="6174941"/>
            <a:ext cx="7118497" cy="683059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>
                <a:solidFill>
                  <a:schemeClr val="tx2"/>
                </a:solidFill>
              </a:rPr>
              <a:t>Burden, Sastry, Koditschek, Revzen </a:t>
            </a:r>
            <a:r>
              <a:rPr lang="en-US" sz="1600" i="1">
                <a:solidFill>
                  <a:schemeClr val="tx2"/>
                </a:solidFill>
              </a:rPr>
              <a:t>SIADS</a:t>
            </a:r>
            <a:r>
              <a:rPr lang="en-US" sz="1600">
                <a:solidFill>
                  <a:schemeClr val="tx2"/>
                </a:solidFill>
              </a:rPr>
              <a:t> 2016 (arXiv:1407.1775)</a:t>
            </a:r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i="1">
                <a:solidFill>
                  <a:schemeClr val="tx2"/>
                </a:solidFill>
              </a:rPr>
              <a:t>Event-Selected Vector Field Discontinuities Yield Piecewise-Differentiable Flows</a:t>
            </a:r>
            <a:endParaRPr lang="en-US" sz="1600" i="1" dirty="0">
              <a:solidFill>
                <a:schemeClr val="tx2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38" y="6174941"/>
            <a:ext cx="2023165" cy="694944"/>
            <a:chOff x="2338" y="6174941"/>
            <a:chExt cx="2023165" cy="69494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702" y="6174941"/>
              <a:ext cx="685801" cy="68580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" y="6177698"/>
              <a:ext cx="689429" cy="68942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73" y="6174941"/>
              <a:ext cx="689429" cy="694944"/>
            </a:xfrm>
            <a:prstGeom prst="rect">
              <a:avLst/>
            </a:prstGeom>
          </p:spPr>
        </p:pic>
      </p:grpSp>
      <p:sp>
        <p:nvSpPr>
          <p:cNvPr id="11" name="Text Placeholder 2"/>
          <p:cNvSpPr txBox="1">
            <a:spLocks/>
          </p:cNvSpPr>
          <p:nvPr/>
        </p:nvSpPr>
        <p:spPr>
          <a:xfrm>
            <a:off x="691766" y="5486713"/>
            <a:ext cx="8452233" cy="683059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tx2"/>
                </a:solidFill>
              </a:rPr>
              <a:t>Pace, Burden (arXiv:</a:t>
            </a:r>
            <a:r>
              <a:rPr lang="en-US" sz="1600" dirty="0">
                <a:solidFill>
                  <a:schemeClr val="tx2"/>
                </a:solidFill>
              </a:rPr>
              <a:t>1610.05645</a:t>
            </a:r>
            <a:r>
              <a:rPr lang="en-US" sz="1600" dirty="0">
                <a:solidFill>
                  <a:schemeClr val="tx2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i="1" dirty="0">
                <a:solidFill>
                  <a:schemeClr val="tx2"/>
                </a:solidFill>
              </a:rPr>
              <a:t>Piecewise-differentiable trajectory outcomes in mechanical systems subject to unilateral constraints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" y="5489470"/>
            <a:ext cx="689429" cy="6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554" y="3005454"/>
            <a:ext cx="9132445" cy="547269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000000"/>
                </a:solidFill>
              </a:rPr>
              <a:t>1.  pathologies in simple predictive models</a:t>
            </a:r>
            <a:endParaRPr lang="en-US" sz="3200" dirty="0">
              <a:solidFill>
                <a:srgbClr val="000000"/>
              </a:solidFill>
            </a:endParaRPr>
          </a:p>
          <a:p>
            <a:pPr algn="l"/>
            <a:r>
              <a:rPr lang="en-US" sz="3200" i="1" dirty="0">
                <a:solidFill>
                  <a:srgbClr val="000000"/>
                </a:solidFill>
              </a:rPr>
              <a:t>— should we change our models or our robots?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-461213" y="457573"/>
            <a:ext cx="10058400" cy="1717566"/>
          </a:xfrm>
          <a:prstGeom prst="rect">
            <a:avLst/>
          </a:prstGeom>
          <a:solidFill>
            <a:srgbClr val="190037"/>
          </a:solidFill>
          <a:ln w="76200">
            <a:solidFill>
              <a:srgbClr val="E8D3A2">
                <a:lumMod val="50000"/>
              </a:srgbClr>
            </a:solidFill>
          </a:ln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3600" b="0" i="0" kern="120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challenges for predictive dynamical modeling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 of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intermittent contact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4929086"/>
            <a:ext cx="9132445" cy="547269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000000"/>
                </a:solidFill>
              </a:rPr>
              <a:t>2. </a:t>
            </a:r>
            <a:r>
              <a:rPr lang="en-US" sz="3200" b="1" dirty="0">
                <a:solidFill>
                  <a:srgbClr val="000000"/>
                </a:solidFill>
              </a:rPr>
              <a:t>data-driven predictive models</a:t>
            </a:r>
          </a:p>
          <a:p>
            <a:pPr algn="l"/>
            <a:r>
              <a:rPr lang="en-US" sz="3200" i="1" dirty="0">
                <a:solidFill>
                  <a:srgbClr val="000000"/>
                </a:solidFill>
              </a:rPr>
              <a:t>— (how) should we derive models directly from data?</a:t>
            </a:r>
          </a:p>
        </p:txBody>
      </p:sp>
    </p:spTree>
    <p:extLst>
      <p:ext uri="{BB962C8B-B14F-4D97-AF65-F5344CB8AC3E}">
        <p14:creationId xmlns:p14="http://schemas.microsoft.com/office/powerpoint/2010/main" val="157182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5154" y="107576"/>
            <a:ext cx="8702046" cy="2850777"/>
          </a:xfrm>
          <a:prstGeom prst="rect">
            <a:avLst/>
          </a:prstGeom>
          <a:solidFill>
            <a:schemeClr val="tx2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0076"/>
            <a:ext cx="8312726" cy="2482889"/>
          </a:xfrm>
          <a:prstGeom prst="rect">
            <a:avLst/>
          </a:prstGeo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-461213" y="3044715"/>
            <a:ext cx="10058400" cy="1872842"/>
          </a:xfrm>
          <a:prstGeom prst="rect">
            <a:avLst/>
          </a:prstGeom>
          <a:solidFill>
            <a:srgbClr val="190037"/>
          </a:solidFill>
          <a:ln w="76200">
            <a:solidFill>
              <a:schemeClr val="tx1">
                <a:lumMod val="50000"/>
              </a:schemeClr>
            </a:solidFill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when limbs are rigid, final state generally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2"/>
                </a:solidFill>
              </a:rPr>
              <a:t>varies </a:t>
            </a:r>
            <a:r>
              <a:rPr lang="en-US" sz="3600" b="1" dirty="0">
                <a:solidFill>
                  <a:schemeClr val="tx2"/>
                </a:solidFill>
              </a:rPr>
              <a:t>discontinuously</a:t>
            </a:r>
            <a:r>
              <a:rPr lang="en-US" sz="3600" dirty="0">
                <a:solidFill>
                  <a:schemeClr val="tx2"/>
                </a:solidFill>
              </a:rPr>
              <a:t> with respect to initial conditions when contact mode sequence varies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12"/>
          <a:stretch/>
        </p:blipFill>
        <p:spPr>
          <a:xfrm>
            <a:off x="6104964" y="5019384"/>
            <a:ext cx="3039035" cy="1838616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-293482" y="5209472"/>
            <a:ext cx="6456605" cy="5444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330" lvl="1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— </a:t>
            </a:r>
            <a:r>
              <a:rPr lang="en-US" dirty="0">
                <a:solidFill>
                  <a:schemeClr val="tx2"/>
                </a:solidFill>
              </a:rPr>
              <a:t>scalable (gradient-based) algorithms for learning or control </a:t>
            </a:r>
            <a:r>
              <a:rPr lang="en-US" b="1" dirty="0">
                <a:solidFill>
                  <a:schemeClr val="tx2"/>
                </a:solidFill>
              </a:rPr>
              <a:t>cannot</a:t>
            </a:r>
            <a:r>
              <a:rPr lang="en-US" dirty="0">
                <a:solidFill>
                  <a:schemeClr val="tx2"/>
                </a:solidFill>
              </a:rPr>
              <a:t> change contact mode sequence</a:t>
            </a:r>
          </a:p>
        </p:txBody>
      </p:sp>
    </p:spTree>
    <p:extLst>
      <p:ext uri="{BB962C8B-B14F-4D97-AF65-F5344CB8AC3E}">
        <p14:creationId xmlns:p14="http://schemas.microsoft.com/office/powerpoint/2010/main" val="20507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llowayHaynes2010_640x2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5636" y="1292699"/>
            <a:ext cx="8311224" cy="2597257"/>
          </a:xfrm>
          <a:prstGeom prst="rect">
            <a:avLst/>
          </a:prstGeom>
        </p:spPr>
      </p:pic>
      <p:pic>
        <p:nvPicPr>
          <p:cNvPr id="6" name="HyunSeok2014_640x2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5637" y="3920250"/>
            <a:ext cx="8312727" cy="2597727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38636" y="6517977"/>
            <a:ext cx="8728363" cy="34002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Hyun, </a:t>
            </a:r>
            <a:r>
              <a:rPr lang="en-US" sz="1400" dirty="0" err="1">
                <a:solidFill>
                  <a:schemeClr val="tx2"/>
                </a:solidFill>
              </a:rPr>
              <a:t>Seok</a:t>
            </a:r>
            <a:r>
              <a:rPr lang="en-US" sz="1400" dirty="0">
                <a:solidFill>
                  <a:schemeClr val="tx2"/>
                </a:solidFill>
              </a:rPr>
              <a:t>, Lee, Kim </a:t>
            </a:r>
            <a:r>
              <a:rPr lang="en-US" sz="1400" i="1" dirty="0">
                <a:solidFill>
                  <a:schemeClr val="tx2"/>
                </a:solidFill>
              </a:rPr>
              <a:t>IJRR</a:t>
            </a:r>
            <a:r>
              <a:rPr lang="en-US" sz="1400" dirty="0">
                <a:solidFill>
                  <a:schemeClr val="tx2"/>
                </a:solidFill>
              </a:rPr>
              <a:t> 2014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38636" y="952676"/>
            <a:ext cx="8728364" cy="34002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2"/>
                </a:solidFill>
              </a:rPr>
              <a:t>Galloway, Haynes, </a:t>
            </a:r>
            <a:r>
              <a:rPr lang="en-US" sz="1400" dirty="0" err="1">
                <a:solidFill>
                  <a:schemeClr val="tx2"/>
                </a:solidFill>
              </a:rPr>
              <a:t>Ilhan</a:t>
            </a:r>
            <a:r>
              <a:rPr lang="en-US" sz="1400" dirty="0">
                <a:solidFill>
                  <a:schemeClr val="tx2"/>
                </a:solidFill>
              </a:rPr>
              <a:t>, Johnson, Knopf, Lynch, </a:t>
            </a:r>
            <a:r>
              <a:rPr lang="en-US" sz="1400" dirty="0" err="1">
                <a:solidFill>
                  <a:schemeClr val="tx2"/>
                </a:solidFill>
              </a:rPr>
              <a:t>Plotnick</a:t>
            </a:r>
            <a:r>
              <a:rPr lang="en-US" sz="1400" dirty="0">
                <a:solidFill>
                  <a:schemeClr val="tx2"/>
                </a:solidFill>
              </a:rPr>
              <a:t>, White, </a:t>
            </a:r>
            <a:r>
              <a:rPr lang="en-US" sz="1400" dirty="0" err="1">
                <a:solidFill>
                  <a:schemeClr val="tx2"/>
                </a:solidFill>
              </a:rPr>
              <a:t>Koditschek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i="1" dirty="0" err="1">
                <a:solidFill>
                  <a:schemeClr val="tx2"/>
                </a:solidFill>
              </a:rPr>
              <a:t>UPenn</a:t>
            </a:r>
            <a:r>
              <a:rPr lang="en-US" sz="1400" dirty="0">
                <a:solidFill>
                  <a:schemeClr val="tx2"/>
                </a:solidFill>
              </a:rPr>
              <a:t> 2010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0" y="221068"/>
            <a:ext cx="9144000" cy="9526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b="1" dirty="0">
                <a:solidFill>
                  <a:schemeClr val="tx2"/>
                </a:solidFill>
              </a:rPr>
              <a:t>do we observe discontinuous outcomes?</a:t>
            </a:r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15246</TotalTime>
  <Words>533</Words>
  <Application>Microsoft Office PowerPoint</Application>
  <PresentationFormat>On-screen Show (4:3)</PresentationFormat>
  <Paragraphs>75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Encode Sans Normal Black</vt:lpstr>
      <vt:lpstr>Helvetica Neue</vt:lpstr>
      <vt:lpstr>Lucida Grande</vt:lpstr>
      <vt:lpstr>LucidaGrande</vt:lpstr>
      <vt:lpstr>Open Sans Light</vt:lpstr>
      <vt:lpstr>Uni Sans Regular</vt:lpstr>
      <vt:lpstr>Custom Design</vt:lpstr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Sam A. Burden</cp:lastModifiedBy>
  <cp:revision>324</cp:revision>
  <dcterms:created xsi:type="dcterms:W3CDTF">2014-10-14T00:51:43Z</dcterms:created>
  <dcterms:modified xsi:type="dcterms:W3CDTF">2016-12-07T23:45:21Z</dcterms:modified>
</cp:coreProperties>
</file>